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52" autoAdjust="0"/>
    <p:restoredTop sz="94709" autoAdjust="0"/>
  </p:normalViewPr>
  <p:slideViewPr>
    <p:cSldViewPr>
      <p:cViewPr varScale="1">
        <p:scale>
          <a:sx n="67" d="100"/>
          <a:sy n="67" d="100"/>
        </p:scale>
        <p:origin x="-10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9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82D0-B750-4447-8E1F-0E79C00681B4}" type="datetimeFigureOut">
              <a:rPr lang="fa-IR" smtClean="0"/>
              <a:t>1434/01/05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E0EEF8E-835A-4788-8F20-0CCF976BE4A9}" type="slidenum">
              <a:rPr lang="fa-IR" smtClean="0"/>
              <a:t>‹#›</a:t>
            </a:fld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82D0-B750-4447-8E1F-0E79C00681B4}" type="datetimeFigureOut">
              <a:rPr lang="fa-IR" smtClean="0"/>
              <a:t>1434/01/05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EF8E-835A-4788-8F20-0CCF976BE4A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82D0-B750-4447-8E1F-0E79C00681B4}" type="datetimeFigureOut">
              <a:rPr lang="fa-IR" smtClean="0"/>
              <a:t>1434/01/05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EF8E-835A-4788-8F20-0CCF976BE4A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82D0-B750-4447-8E1F-0E79C00681B4}" type="datetimeFigureOut">
              <a:rPr lang="fa-IR" smtClean="0"/>
              <a:t>1434/01/05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EF8E-835A-4788-8F20-0CCF976BE4A9}" type="slidenum">
              <a:rPr lang="fa-IR" smtClean="0"/>
              <a:t>‹#›</a:t>
            </a:fld>
            <a:endParaRPr lang="fa-I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82D0-B750-4447-8E1F-0E79C00681B4}" type="datetimeFigureOut">
              <a:rPr lang="fa-IR" smtClean="0"/>
              <a:t>1434/01/05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a-I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E0EEF8E-835A-4788-8F20-0CCF976BE4A9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82D0-B750-4447-8E1F-0E79C00681B4}" type="datetimeFigureOut">
              <a:rPr lang="fa-IR" smtClean="0"/>
              <a:t>1434/01/05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EF8E-835A-4788-8F20-0CCF976BE4A9}" type="slidenum">
              <a:rPr lang="fa-IR" smtClean="0"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82D0-B750-4447-8E1F-0E79C00681B4}" type="datetimeFigureOut">
              <a:rPr lang="fa-IR" smtClean="0"/>
              <a:t>1434/01/05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EF8E-835A-4788-8F20-0CCF976BE4A9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82D0-B750-4447-8E1F-0E79C00681B4}" type="datetimeFigureOut">
              <a:rPr lang="fa-IR" smtClean="0"/>
              <a:t>1434/01/05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EF8E-835A-4788-8F20-0CCF976BE4A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82D0-B750-4447-8E1F-0E79C00681B4}" type="datetimeFigureOut">
              <a:rPr lang="fa-IR" smtClean="0"/>
              <a:t>1434/01/05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EF8E-835A-4788-8F20-0CCF976BE4A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82D0-B750-4447-8E1F-0E79C00681B4}" type="datetimeFigureOut">
              <a:rPr lang="fa-IR" smtClean="0"/>
              <a:t>1434/01/05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EF8E-835A-4788-8F20-0CCF976BE4A9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82D0-B750-4447-8E1F-0E79C00681B4}" type="datetimeFigureOut">
              <a:rPr lang="fa-IR" smtClean="0"/>
              <a:t>1434/01/05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E0EEF8E-835A-4788-8F20-0CCF976BE4A9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9182D0-B750-4447-8E1F-0E79C00681B4}" type="datetimeFigureOut">
              <a:rPr lang="fa-IR" smtClean="0"/>
              <a:t>1434/01/05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E0EEF8E-835A-4788-8F20-0CCF976BE4A9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SA" sz="4000" b="1" dirty="0">
                <a:cs typeface="B Mitra" pitchFamily="2" charset="-78"/>
              </a:rPr>
              <a:t>آموزش به بيمار و خانواده </a:t>
            </a:r>
            <a:r>
              <a:rPr lang="en-US" sz="4000" b="1" dirty="0">
                <a:cs typeface="B Mitra" pitchFamily="2" charset="-78"/>
              </a:rPr>
              <a:t/>
            </a:r>
            <a:br>
              <a:rPr lang="en-US" sz="4000" b="1" dirty="0">
                <a:cs typeface="B Mitra" pitchFamily="2" charset="-78"/>
              </a:rPr>
            </a:br>
            <a:r>
              <a:rPr lang="ar-SA" sz="4000" b="1" dirty="0">
                <a:cs typeface="B Mitra" pitchFamily="2" charset="-78"/>
              </a:rPr>
              <a:t>در اختلالات مانيا</a:t>
            </a:r>
            <a:r>
              <a:rPr lang="en-US" sz="2000" dirty="0">
                <a:cs typeface="B Mitra" pitchFamily="2" charset="-78"/>
              </a:rPr>
              <a:t/>
            </a:r>
            <a:br>
              <a:rPr lang="en-US" sz="2000" dirty="0">
                <a:cs typeface="B Mitra" pitchFamily="2" charset="-78"/>
              </a:rPr>
            </a:br>
            <a:endParaRPr lang="fa-IR" sz="2000" dirty="0">
              <a:cs typeface="B Mitra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404664"/>
            <a:ext cx="8568952" cy="612068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fa-IR" sz="2000" dirty="0" smtClean="0">
                <a:cs typeface="B Mitra" pitchFamily="2" charset="-78"/>
              </a:rPr>
              <a:t>1)</a:t>
            </a:r>
            <a:r>
              <a:rPr lang="ar-SA" sz="2000" dirty="0" smtClean="0">
                <a:cs typeface="B Mitra" pitchFamily="2" charset="-78"/>
              </a:rPr>
              <a:t>استفاده </a:t>
            </a:r>
            <a:r>
              <a:rPr lang="ar-SA" sz="2000" dirty="0">
                <a:cs typeface="B Mitra" pitchFamily="2" charset="-78"/>
              </a:rPr>
              <a:t>از حمام گرم و موسيقي ملايم به خوابيدن كمك مي‏كند. </a:t>
            </a:r>
            <a:endParaRPr lang="en-US" sz="2000" dirty="0">
              <a:cs typeface="B Mitra" pitchFamily="2" charset="-78"/>
            </a:endParaRPr>
          </a:p>
          <a:p>
            <a:pPr lvl="0"/>
            <a:r>
              <a:rPr lang="fa-IR" sz="2000" dirty="0" smtClean="0">
                <a:cs typeface="B Mitra" pitchFamily="2" charset="-78"/>
              </a:rPr>
              <a:t>2)</a:t>
            </a:r>
            <a:r>
              <a:rPr lang="ar-SA" sz="2000" dirty="0" smtClean="0">
                <a:cs typeface="B Mitra" pitchFamily="2" charset="-78"/>
              </a:rPr>
              <a:t>اي</a:t>
            </a:r>
            <a:r>
              <a:rPr lang="fa-IR" sz="2000" dirty="0" smtClean="0">
                <a:cs typeface="B Mitra" pitchFamily="2" charset="-78"/>
              </a:rPr>
              <a:t>ج</a:t>
            </a:r>
            <a:r>
              <a:rPr lang="ar-SA" sz="2000" dirty="0" smtClean="0">
                <a:cs typeface="B Mitra" pitchFamily="2" charset="-78"/>
              </a:rPr>
              <a:t>اد </a:t>
            </a:r>
            <a:r>
              <a:rPr lang="ar-SA" sz="2000" dirty="0">
                <a:cs typeface="B Mitra" pitchFamily="2" charset="-78"/>
              </a:rPr>
              <a:t>محيط آرام، نسبتاً‌ تاريك با حداقل سروصدا به خوابيدن كمك مي‏كند. </a:t>
            </a:r>
            <a:endParaRPr lang="en-US" sz="2000" dirty="0">
              <a:cs typeface="B Mitra" pitchFamily="2" charset="-78"/>
            </a:endParaRPr>
          </a:p>
          <a:p>
            <a:pPr lvl="0"/>
            <a:r>
              <a:rPr lang="fa-IR" sz="2000" dirty="0" smtClean="0">
                <a:cs typeface="B Mitra" pitchFamily="2" charset="-78"/>
              </a:rPr>
              <a:t>3)</a:t>
            </a:r>
            <a:r>
              <a:rPr lang="ar-SA" sz="2000" dirty="0" smtClean="0">
                <a:cs typeface="B Mitra" pitchFamily="2" charset="-78"/>
              </a:rPr>
              <a:t>در </a:t>
            </a:r>
            <a:r>
              <a:rPr lang="ar-SA" sz="2000" dirty="0">
                <a:cs typeface="B Mitra" pitchFamily="2" charset="-78"/>
              </a:rPr>
              <a:t>محيطي با تزئينات ساده و نوري ملايم قرار بگيرد. </a:t>
            </a:r>
            <a:endParaRPr lang="fa-IR" sz="2000" dirty="0" smtClean="0">
              <a:cs typeface="B Mitra" pitchFamily="2" charset="-78"/>
            </a:endParaRPr>
          </a:p>
          <a:p>
            <a:pPr lvl="0"/>
            <a:r>
              <a:rPr lang="fa-IR" sz="2000" dirty="0" smtClean="0">
                <a:cs typeface="B Mitra" pitchFamily="2" charset="-78"/>
              </a:rPr>
              <a:t>4)</a:t>
            </a:r>
            <a:r>
              <a:rPr lang="ar-SA" sz="2000" dirty="0" smtClean="0">
                <a:cs typeface="B Mitra" pitchFamily="2" charset="-78"/>
              </a:rPr>
              <a:t>از آشاميدني‏ها مانند چاي كه كافئين دارد استفاده كند. </a:t>
            </a:r>
            <a:endParaRPr lang="en-US" sz="2000" dirty="0" smtClean="0">
              <a:cs typeface="B Mitra" pitchFamily="2" charset="-78"/>
            </a:endParaRPr>
          </a:p>
          <a:p>
            <a:pPr lvl="0"/>
            <a:r>
              <a:rPr lang="fa-IR" sz="2000" dirty="0" smtClean="0">
                <a:cs typeface="B Mitra" pitchFamily="2" charset="-78"/>
              </a:rPr>
              <a:t>5)</a:t>
            </a:r>
            <a:r>
              <a:rPr lang="ar-SA" sz="2000" dirty="0" smtClean="0">
                <a:cs typeface="B Mitra" pitchFamily="2" charset="-78"/>
              </a:rPr>
              <a:t>وقتي لطيفه مي‏گويند يا ديگران را مي‏خندانند نبايد توسط شما تشويق شوند</a:t>
            </a:r>
            <a:r>
              <a:rPr lang="ar-SA" sz="2000" dirty="0" smtClean="0">
                <a:cs typeface="B Mitra" pitchFamily="2" charset="-78"/>
              </a:rPr>
              <a:t>.</a:t>
            </a:r>
            <a:endParaRPr lang="fa-IR" sz="2000" dirty="0" smtClean="0">
              <a:cs typeface="B Mitra" pitchFamily="2" charset="-78"/>
            </a:endParaRPr>
          </a:p>
          <a:p>
            <a:r>
              <a:rPr lang="fa-IR" sz="2000" dirty="0" smtClean="0">
                <a:cs typeface="B Mitra" pitchFamily="2" charset="-78"/>
              </a:rPr>
              <a:t>6)</a:t>
            </a:r>
            <a:r>
              <a:rPr lang="ar-SA" sz="2000" dirty="0" smtClean="0">
                <a:cs typeface="B Mitra" pitchFamily="2" charset="-78"/>
              </a:rPr>
              <a:t>به شخصيت آنها احترام گذاشته شود. </a:t>
            </a:r>
            <a:endParaRPr lang="en-US" sz="2000" dirty="0" smtClean="0">
              <a:cs typeface="B Mitra" pitchFamily="2" charset="-78"/>
            </a:endParaRPr>
          </a:p>
          <a:p>
            <a:r>
              <a:rPr lang="ar-SA" sz="2000" dirty="0" smtClean="0">
                <a:cs typeface="B Mitra" pitchFamily="2" charset="-78"/>
              </a:rPr>
              <a:t>7) زماني كه رفتار اجتماعي مناسبي انجام داد مورد تشويق قرار بگيرد. </a:t>
            </a:r>
            <a:endParaRPr lang="en-US" sz="2000" dirty="0" smtClean="0">
              <a:cs typeface="B Mitra" pitchFamily="2" charset="-78"/>
            </a:endParaRPr>
          </a:p>
          <a:p>
            <a:r>
              <a:rPr lang="ar-SA" sz="2000" dirty="0" smtClean="0">
                <a:cs typeface="B Mitra" pitchFamily="2" charset="-78"/>
              </a:rPr>
              <a:t>8) كليه اشيا تيز و برنده و خطرناك را دور كنيد. </a:t>
            </a:r>
            <a:endParaRPr lang="en-US" sz="2000" dirty="0" smtClean="0">
              <a:cs typeface="B Mitra" pitchFamily="2" charset="-78"/>
            </a:endParaRPr>
          </a:p>
          <a:p>
            <a:r>
              <a:rPr lang="ar-SA" sz="2000" dirty="0" smtClean="0">
                <a:cs typeface="B Mitra" pitchFamily="2" charset="-78"/>
              </a:rPr>
              <a:t>9) اضطراب مسري است سعي كنيد با اضطراب با وي روبرو نشويد. </a:t>
            </a:r>
            <a:endParaRPr lang="fa-IR" sz="2000" dirty="0" smtClean="0">
              <a:cs typeface="B Mitra" pitchFamily="2" charset="-78"/>
            </a:endParaRPr>
          </a:p>
          <a:p>
            <a:r>
              <a:rPr lang="fa-IR" sz="2000" dirty="0" smtClean="0">
                <a:cs typeface="B Mitra" pitchFamily="2" charset="-78"/>
              </a:rPr>
              <a:t>10)</a:t>
            </a:r>
            <a:r>
              <a:rPr lang="ar-SA" sz="2000" dirty="0" smtClean="0">
                <a:cs typeface="B Mitra" pitchFamily="2" charset="-78"/>
              </a:rPr>
              <a:t>بهتر است غذا و آشاميدني به او داده شود كه بتواند در موقع فعاليت با خود حمل و استفاده كند، احتمال دريافت غذاي مورد نياز وي بيشتر شود. </a:t>
            </a:r>
            <a:endParaRPr lang="en-US" sz="2000" dirty="0" smtClean="0">
              <a:cs typeface="B Mitra" pitchFamily="2" charset="-78"/>
            </a:endParaRPr>
          </a:p>
          <a:p>
            <a:r>
              <a:rPr lang="ar-SA" sz="2000" dirty="0" smtClean="0">
                <a:cs typeface="B Mitra" pitchFamily="2" charset="-78"/>
              </a:rPr>
              <a:t>11)سعي كنيد پايبند قول و قرارهايتان با وي باشيد. </a:t>
            </a:r>
            <a:endParaRPr lang="fa-IR" sz="2000" dirty="0" smtClean="0">
              <a:cs typeface="B Mitra" pitchFamily="2" charset="-78"/>
            </a:endParaRPr>
          </a:p>
          <a:p>
            <a:r>
              <a:rPr lang="fa-IR" sz="2000" dirty="0" smtClean="0">
                <a:cs typeface="B Mitra" pitchFamily="2" charset="-78"/>
              </a:rPr>
              <a:t>12)</a:t>
            </a:r>
            <a:r>
              <a:rPr lang="ar-SA" sz="2000" dirty="0" smtClean="0">
                <a:cs typeface="B Mitra" pitchFamily="2" charset="-78"/>
              </a:rPr>
              <a:t>اعتماد او را به خود جلب كنيد. </a:t>
            </a:r>
            <a:endParaRPr lang="en-US" sz="2000" dirty="0" smtClean="0">
              <a:cs typeface="B Mitra" pitchFamily="2" charset="-78"/>
            </a:endParaRPr>
          </a:p>
          <a:p>
            <a:r>
              <a:rPr lang="ar-SA" sz="2000" dirty="0" smtClean="0">
                <a:cs typeface="B Mitra" pitchFamily="2" charset="-78"/>
              </a:rPr>
              <a:t>13) فرصت بيان احساساتش را به وي بدهيد و گوش كنيد. </a:t>
            </a:r>
            <a:endParaRPr lang="en-US" sz="2000" dirty="0" smtClean="0">
              <a:cs typeface="B Mitra" pitchFamily="2" charset="-78"/>
            </a:endParaRPr>
          </a:p>
          <a:p>
            <a:r>
              <a:rPr lang="ar-SA" sz="2000" dirty="0" smtClean="0">
                <a:cs typeface="B Mitra" pitchFamily="2" charset="-78"/>
              </a:rPr>
              <a:t>14) در فعاليتهايي شركت كند كه رقابت در آنها نباشد. </a:t>
            </a:r>
            <a:endParaRPr lang="en-US" sz="2000" dirty="0" smtClean="0">
              <a:cs typeface="B Mitra" pitchFamily="2" charset="-78"/>
            </a:endParaRPr>
          </a:p>
          <a:p>
            <a:r>
              <a:rPr lang="ar-SA" sz="2000" dirty="0" smtClean="0">
                <a:cs typeface="B Mitra" pitchFamily="2" charset="-78"/>
              </a:rPr>
              <a:t>15) بيشتر به فعاليتهاي انفرادي مشغول گردد. </a:t>
            </a:r>
            <a:endParaRPr lang="fa-IR" sz="2000" dirty="0" smtClean="0">
              <a:cs typeface="B Mitra" pitchFamily="2" charset="-78"/>
            </a:endParaRPr>
          </a:p>
          <a:p>
            <a:r>
              <a:rPr lang="fa-IR" sz="2000" dirty="0" smtClean="0">
                <a:cs typeface="B Mitra" pitchFamily="2" charset="-78"/>
              </a:rPr>
              <a:t>16)</a:t>
            </a:r>
            <a:r>
              <a:rPr lang="ar-SA" sz="2000" dirty="0" smtClean="0">
                <a:cs typeface="B Mitra" pitchFamily="2" charset="-78"/>
              </a:rPr>
              <a:t>فعاليتهايي نظير باغباني، قدم زدن، جاروزدن، نقاشي، نويسندگي و </a:t>
            </a:r>
            <a:r>
              <a:rPr lang="en-US" sz="2000" dirty="0" smtClean="0">
                <a:cs typeface="B Mitra" pitchFamily="2" charset="-78"/>
              </a:rPr>
              <a:t>…</a:t>
            </a:r>
            <a:r>
              <a:rPr lang="ar-SA" sz="2000" dirty="0" smtClean="0">
                <a:cs typeface="B Mitra" pitchFamily="2" charset="-78"/>
              </a:rPr>
              <a:t> مي‏تواند انرژي زياد آنها را كاهش دهد. </a:t>
            </a:r>
            <a:endParaRPr lang="en-US" sz="2000" dirty="0" smtClean="0">
              <a:cs typeface="B Mitra" pitchFamily="2" charset="-78"/>
            </a:endParaRPr>
          </a:p>
          <a:p>
            <a:r>
              <a:rPr lang="ar-SA" sz="2000" dirty="0" smtClean="0">
                <a:cs typeface="B Mitra" pitchFamily="2" charset="-78"/>
              </a:rPr>
              <a:t>17) غذايي را كه دوست دارد براي او تهيه كنيد. </a:t>
            </a:r>
            <a:endParaRPr lang="fa-IR" sz="2000" dirty="0" smtClean="0">
              <a:cs typeface="B Mitra" pitchFamily="2" charset="-78"/>
            </a:endParaRPr>
          </a:p>
          <a:p>
            <a:pPr lvl="0"/>
            <a:endParaRPr lang="en-US" sz="2000" dirty="0" smtClean="0">
              <a:cs typeface="B Mitra" pitchFamily="2" charset="-78"/>
            </a:endParaRPr>
          </a:p>
          <a:p>
            <a:pPr lvl="0"/>
            <a:endParaRPr lang="en-US" sz="2000" dirty="0">
              <a:cs typeface="B Mitra" pitchFamily="2" charset="-78"/>
            </a:endParaRPr>
          </a:p>
          <a:p>
            <a:endParaRPr lang="fa-IR" sz="20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</TotalTime>
  <Words>252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Equity</vt:lpstr>
      <vt:lpstr>آموزش به بيمار و خانواده  در اختلالات مانيا </vt:lpstr>
      <vt:lpstr>Slide 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آموزش به بيمار و خانواده  در اختلالات مانيا </dc:title>
  <dc:creator>ebnehoseiniz1</dc:creator>
  <cp:lastModifiedBy>ebnehoseiniz1</cp:lastModifiedBy>
  <cp:revision>2</cp:revision>
  <dcterms:created xsi:type="dcterms:W3CDTF">2012-11-18T08:11:05Z</dcterms:created>
  <dcterms:modified xsi:type="dcterms:W3CDTF">2012-11-18T08:23:13Z</dcterms:modified>
</cp:coreProperties>
</file>